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1"/>
  </p:sldMasterIdLst>
  <p:notesMasterIdLst>
    <p:notesMasterId r:id="rId14"/>
  </p:notesMasterIdLst>
  <p:sldIdLst>
    <p:sldId id="258" r:id="rId2"/>
    <p:sldId id="257" r:id="rId3"/>
    <p:sldId id="261" r:id="rId4"/>
    <p:sldId id="262" r:id="rId5"/>
    <p:sldId id="269" r:id="rId6"/>
    <p:sldId id="263" r:id="rId7"/>
    <p:sldId id="264" r:id="rId8"/>
    <p:sldId id="265" r:id="rId9"/>
    <p:sldId id="266" r:id="rId10"/>
    <p:sldId id="267" r:id="rId11"/>
    <p:sldId id="268" r:id="rId12"/>
    <p:sldId id="259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1">
          <p15:clr>
            <a:srgbClr val="A4A3A4"/>
          </p15:clr>
        </p15:guide>
        <p15:guide id="2" orient="horz" pos="3092">
          <p15:clr>
            <a:srgbClr val="A4A3A4"/>
          </p15:clr>
        </p15:guide>
        <p15:guide id="3" orient="horz" pos="517">
          <p15:clr>
            <a:srgbClr val="A4A3A4"/>
          </p15:clr>
        </p15:guide>
        <p15:guide id="4" orient="horz" pos="895">
          <p15:clr>
            <a:srgbClr val="A4A3A4"/>
          </p15:clr>
        </p15:guide>
        <p15:guide id="5" orient="horz" pos="2387">
          <p15:clr>
            <a:srgbClr val="A4A3A4"/>
          </p15:clr>
        </p15:guide>
        <p15:guide id="6" pos="5565">
          <p15:clr>
            <a:srgbClr val="A4A3A4"/>
          </p15:clr>
        </p15:guide>
        <p15:guide id="7" pos="317">
          <p15:clr>
            <a:srgbClr val="A4A3A4"/>
          </p15:clr>
        </p15:guide>
        <p15:guide id="8" pos="15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1F8F"/>
    <a:srgbClr val="A12B2F"/>
    <a:srgbClr val="007836"/>
    <a:srgbClr val="ECAA00"/>
    <a:srgbClr val="76777B"/>
    <a:srgbClr val="00609C"/>
    <a:srgbClr val="ECAC00"/>
    <a:srgbClr val="00A19C"/>
    <a:srgbClr val="0082CA"/>
    <a:srgbClr val="4D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0" autoAdjust="0"/>
    <p:restoredTop sz="93469" autoAdjust="0"/>
  </p:normalViewPr>
  <p:slideViewPr>
    <p:cSldViewPr snapToGrid="0" showGuides="1">
      <p:cViewPr varScale="1">
        <p:scale>
          <a:sx n="153" d="100"/>
          <a:sy n="153" d="100"/>
        </p:scale>
        <p:origin x="1008" y="176"/>
      </p:cViewPr>
      <p:guideLst>
        <p:guide orient="horz" pos="271"/>
        <p:guide orient="horz" pos="3092"/>
        <p:guide orient="horz" pos="517"/>
        <p:guide orient="horz" pos="895"/>
        <p:guide orient="horz" pos="2387"/>
        <p:guide pos="5565"/>
        <p:guide pos="317"/>
        <p:guide pos="15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1E024A-E601-7840-9FEE-1F95BFB4362B}" type="doc">
      <dgm:prSet loTypeId="urn:microsoft.com/office/officeart/2005/8/layout/cycle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E3C444A-FB77-4D43-BC5F-215C6B1539F2}">
      <dgm:prSet/>
      <dgm:spPr/>
      <dgm:t>
        <a:bodyPr/>
        <a:lstStyle/>
        <a:p>
          <a:r>
            <a:rPr lang="en-US" baseline="0"/>
            <a:t>Repository</a:t>
          </a:r>
          <a:endParaRPr lang="en-US"/>
        </a:p>
      </dgm:t>
    </dgm:pt>
    <dgm:pt modelId="{FC838083-B28A-2248-BD98-63E35B6706A2}" type="parTrans" cxnId="{90EFCB95-26EC-0C40-A15B-A95297475868}">
      <dgm:prSet/>
      <dgm:spPr/>
      <dgm:t>
        <a:bodyPr/>
        <a:lstStyle/>
        <a:p>
          <a:endParaRPr lang="en-US"/>
        </a:p>
      </dgm:t>
    </dgm:pt>
    <dgm:pt modelId="{0543E3AD-5A7C-844E-9DCB-7ABE5FEDEDF4}" type="sibTrans" cxnId="{90EFCB95-26EC-0C40-A15B-A95297475868}">
      <dgm:prSet/>
      <dgm:spPr/>
      <dgm:t>
        <a:bodyPr/>
        <a:lstStyle/>
        <a:p>
          <a:endParaRPr lang="en-US"/>
        </a:p>
      </dgm:t>
    </dgm:pt>
    <dgm:pt modelId="{D60B52A3-7426-254D-8DD0-9074C9390CE8}">
      <dgm:prSet/>
      <dgm:spPr/>
      <dgm:t>
        <a:bodyPr/>
        <a:lstStyle/>
        <a:p>
          <a:r>
            <a:rPr lang="en-US"/>
            <a:t>Codes</a:t>
          </a:r>
        </a:p>
      </dgm:t>
    </dgm:pt>
    <dgm:pt modelId="{C713745D-6C4F-5D45-A82C-732ADEA6DCB1}" type="parTrans" cxnId="{14784AE8-5B23-B14B-89A7-3EBED26F4F40}">
      <dgm:prSet/>
      <dgm:spPr/>
      <dgm:t>
        <a:bodyPr/>
        <a:lstStyle/>
        <a:p>
          <a:endParaRPr lang="en-US"/>
        </a:p>
      </dgm:t>
    </dgm:pt>
    <dgm:pt modelId="{BE3FF9D0-2E9F-1649-9E54-D83AE5D37107}" type="sibTrans" cxnId="{14784AE8-5B23-B14B-89A7-3EBED26F4F40}">
      <dgm:prSet/>
      <dgm:spPr/>
      <dgm:t>
        <a:bodyPr/>
        <a:lstStyle/>
        <a:p>
          <a:endParaRPr lang="en-US"/>
        </a:p>
      </dgm:t>
    </dgm:pt>
    <dgm:pt modelId="{C9A0FCE7-DD7F-DF49-968C-59CF8D08A135}">
      <dgm:prSet/>
      <dgm:spPr/>
      <dgm:t>
        <a:bodyPr/>
        <a:lstStyle/>
        <a:p>
          <a:r>
            <a:rPr lang="en-US"/>
            <a:t>Readme</a:t>
          </a:r>
        </a:p>
      </dgm:t>
    </dgm:pt>
    <dgm:pt modelId="{AD9A9FF8-4C15-184C-BB7E-7D817ABDA7EC}" type="parTrans" cxnId="{F6D026DA-5999-CC46-AA67-196EEC2133E8}">
      <dgm:prSet/>
      <dgm:spPr/>
      <dgm:t>
        <a:bodyPr/>
        <a:lstStyle/>
        <a:p>
          <a:endParaRPr lang="en-US"/>
        </a:p>
      </dgm:t>
    </dgm:pt>
    <dgm:pt modelId="{2EB45723-E6F9-614F-831D-7B363B8FFD1E}" type="sibTrans" cxnId="{F6D026DA-5999-CC46-AA67-196EEC2133E8}">
      <dgm:prSet/>
      <dgm:spPr/>
      <dgm:t>
        <a:bodyPr/>
        <a:lstStyle/>
        <a:p>
          <a:endParaRPr lang="en-US"/>
        </a:p>
      </dgm:t>
    </dgm:pt>
    <dgm:pt modelId="{B68B2038-1ABA-A743-B58F-86F138C608C5}">
      <dgm:prSet/>
      <dgm:spPr/>
      <dgm:t>
        <a:bodyPr/>
        <a:lstStyle/>
        <a:p>
          <a:r>
            <a:rPr lang="en-US"/>
            <a:t>Images</a:t>
          </a:r>
        </a:p>
      </dgm:t>
    </dgm:pt>
    <dgm:pt modelId="{008D6B94-FB1E-4746-99BC-DD6DBE6A3D29}" type="parTrans" cxnId="{80E6AEE2-D58A-8346-98F8-55512BA55761}">
      <dgm:prSet/>
      <dgm:spPr/>
      <dgm:t>
        <a:bodyPr/>
        <a:lstStyle/>
        <a:p>
          <a:endParaRPr lang="en-US"/>
        </a:p>
      </dgm:t>
    </dgm:pt>
    <dgm:pt modelId="{95C5F552-06BD-A446-8EC4-5DDF5933F519}" type="sibTrans" cxnId="{80E6AEE2-D58A-8346-98F8-55512BA55761}">
      <dgm:prSet/>
      <dgm:spPr/>
      <dgm:t>
        <a:bodyPr/>
        <a:lstStyle/>
        <a:p>
          <a:endParaRPr lang="en-US"/>
        </a:p>
      </dgm:t>
    </dgm:pt>
    <dgm:pt modelId="{60E2340B-D322-B04F-875A-5FE66524B0A1}">
      <dgm:prSet/>
      <dgm:spPr/>
      <dgm:t>
        <a:bodyPr/>
        <a:lstStyle/>
        <a:p>
          <a:r>
            <a:rPr lang="en-US"/>
            <a:t>Results</a:t>
          </a:r>
        </a:p>
      </dgm:t>
    </dgm:pt>
    <dgm:pt modelId="{142D0250-CD17-E44E-B647-A2E0B53020B6}" type="parTrans" cxnId="{F6DBCA3F-1F4E-714D-8B0B-192B76F4525E}">
      <dgm:prSet/>
      <dgm:spPr/>
      <dgm:t>
        <a:bodyPr/>
        <a:lstStyle/>
        <a:p>
          <a:endParaRPr lang="en-US"/>
        </a:p>
      </dgm:t>
    </dgm:pt>
    <dgm:pt modelId="{9883FA86-2A73-B340-B379-AFB8C28EBB18}" type="sibTrans" cxnId="{F6DBCA3F-1F4E-714D-8B0B-192B76F4525E}">
      <dgm:prSet/>
      <dgm:spPr/>
      <dgm:t>
        <a:bodyPr/>
        <a:lstStyle/>
        <a:p>
          <a:endParaRPr lang="en-US"/>
        </a:p>
      </dgm:t>
    </dgm:pt>
    <dgm:pt modelId="{153E99BA-E480-1740-B797-D749A4804D01}">
      <dgm:prSet/>
      <dgm:spPr/>
      <dgm:t>
        <a:bodyPr/>
        <a:lstStyle/>
        <a:p>
          <a:r>
            <a:rPr lang="en-US" baseline="0" dirty="0"/>
            <a:t>ARM Research System</a:t>
          </a:r>
          <a:endParaRPr lang="en-US" dirty="0"/>
        </a:p>
      </dgm:t>
    </dgm:pt>
    <dgm:pt modelId="{2113B5B0-0F5D-B741-A0A0-ACF455D0A7D6}" type="parTrans" cxnId="{1AAEF81A-26C7-C448-BDA2-13AC27A68A5A}">
      <dgm:prSet/>
      <dgm:spPr/>
      <dgm:t>
        <a:bodyPr/>
        <a:lstStyle/>
        <a:p>
          <a:endParaRPr lang="en-US"/>
        </a:p>
      </dgm:t>
    </dgm:pt>
    <dgm:pt modelId="{31887D14-BF0E-624D-A49E-A23E282613B0}" type="sibTrans" cxnId="{1AAEF81A-26C7-C448-BDA2-13AC27A68A5A}">
      <dgm:prSet/>
      <dgm:spPr/>
      <dgm:t>
        <a:bodyPr/>
        <a:lstStyle/>
        <a:p>
          <a:endParaRPr lang="en-US"/>
        </a:p>
      </dgm:t>
    </dgm:pt>
    <dgm:pt modelId="{013AD43B-78FF-4D45-B95D-6AE39202D613}">
      <dgm:prSet/>
      <dgm:spPr/>
      <dgm:t>
        <a:bodyPr/>
        <a:lstStyle/>
        <a:p>
          <a:r>
            <a:rPr lang="en-US"/>
            <a:t>Process historical dataset</a:t>
          </a:r>
        </a:p>
      </dgm:t>
    </dgm:pt>
    <dgm:pt modelId="{C6A0D1F0-0499-A944-B7EB-F378898493EA}" type="parTrans" cxnId="{E1A69921-6F27-6243-81F0-1D14A81F9B32}">
      <dgm:prSet/>
      <dgm:spPr/>
      <dgm:t>
        <a:bodyPr/>
        <a:lstStyle/>
        <a:p>
          <a:endParaRPr lang="en-US"/>
        </a:p>
      </dgm:t>
    </dgm:pt>
    <dgm:pt modelId="{8D14FE86-B015-6544-9D6D-4D3AC8681733}" type="sibTrans" cxnId="{E1A69921-6F27-6243-81F0-1D14A81F9B32}">
      <dgm:prSet/>
      <dgm:spPr/>
      <dgm:t>
        <a:bodyPr/>
        <a:lstStyle/>
        <a:p>
          <a:endParaRPr lang="en-US"/>
        </a:p>
      </dgm:t>
    </dgm:pt>
    <dgm:pt modelId="{DFE1E6E4-F1C4-9E4B-86F8-ED3198699F1C}">
      <dgm:prSet/>
      <dgm:spPr/>
      <dgm:t>
        <a:bodyPr/>
        <a:lstStyle/>
        <a:p>
          <a:r>
            <a:rPr lang="en-US"/>
            <a:t>Push updates to Repository</a:t>
          </a:r>
        </a:p>
      </dgm:t>
    </dgm:pt>
    <dgm:pt modelId="{59790436-6923-2041-A09C-F5CAFAE7CAC9}" type="parTrans" cxnId="{C6CC4926-EBFD-BF49-864F-77D1FCF3C2E7}">
      <dgm:prSet/>
      <dgm:spPr/>
      <dgm:t>
        <a:bodyPr/>
        <a:lstStyle/>
        <a:p>
          <a:endParaRPr lang="en-US"/>
        </a:p>
      </dgm:t>
    </dgm:pt>
    <dgm:pt modelId="{318EC887-D1F6-E84A-99AF-FFD6847DA760}" type="sibTrans" cxnId="{C6CC4926-EBFD-BF49-864F-77D1FCF3C2E7}">
      <dgm:prSet/>
      <dgm:spPr/>
      <dgm:t>
        <a:bodyPr/>
        <a:lstStyle/>
        <a:p>
          <a:endParaRPr lang="en-US"/>
        </a:p>
      </dgm:t>
    </dgm:pt>
    <dgm:pt modelId="{F3364AF9-4AA0-1942-8D26-0D7AC27A723B}" type="pres">
      <dgm:prSet presAssocID="{C01E024A-E601-7840-9FEE-1F95BFB4362B}" presName="cycle" presStyleCnt="0">
        <dgm:presLayoutVars>
          <dgm:dir/>
          <dgm:resizeHandles val="exact"/>
        </dgm:presLayoutVars>
      </dgm:prSet>
      <dgm:spPr/>
    </dgm:pt>
    <dgm:pt modelId="{D42B63B2-7611-6647-AA02-E1A6B3C24959}" type="pres">
      <dgm:prSet presAssocID="{DE3C444A-FB77-4D43-BC5F-215C6B1539F2}" presName="node" presStyleLbl="node1" presStyleIdx="0" presStyleCnt="2">
        <dgm:presLayoutVars>
          <dgm:bulletEnabled val="1"/>
        </dgm:presLayoutVars>
      </dgm:prSet>
      <dgm:spPr/>
    </dgm:pt>
    <dgm:pt modelId="{AADE449E-E243-5F49-9EE0-733460EDEF44}" type="pres">
      <dgm:prSet presAssocID="{DE3C444A-FB77-4D43-BC5F-215C6B1539F2}" presName="spNode" presStyleCnt="0"/>
      <dgm:spPr/>
    </dgm:pt>
    <dgm:pt modelId="{FA7D72FE-6569-FA48-A177-7232174D977F}" type="pres">
      <dgm:prSet presAssocID="{0543E3AD-5A7C-844E-9DCB-7ABE5FEDEDF4}" presName="sibTrans" presStyleLbl="sibTrans1D1" presStyleIdx="0" presStyleCnt="2"/>
      <dgm:spPr/>
    </dgm:pt>
    <dgm:pt modelId="{B366288E-C1CD-E040-A4E9-9D22CF72FEC3}" type="pres">
      <dgm:prSet presAssocID="{153E99BA-E480-1740-B797-D749A4804D01}" presName="node" presStyleLbl="node1" presStyleIdx="1" presStyleCnt="2">
        <dgm:presLayoutVars>
          <dgm:bulletEnabled val="1"/>
        </dgm:presLayoutVars>
      </dgm:prSet>
      <dgm:spPr/>
    </dgm:pt>
    <dgm:pt modelId="{347018F4-F7E4-8548-9D2A-C69C3446993C}" type="pres">
      <dgm:prSet presAssocID="{153E99BA-E480-1740-B797-D749A4804D01}" presName="spNode" presStyleCnt="0"/>
      <dgm:spPr/>
    </dgm:pt>
    <dgm:pt modelId="{3CDA3624-57E3-B946-BEEC-3F625763D3F5}" type="pres">
      <dgm:prSet presAssocID="{31887D14-BF0E-624D-A49E-A23E282613B0}" presName="sibTrans" presStyleLbl="sibTrans1D1" presStyleIdx="1" presStyleCnt="2"/>
      <dgm:spPr/>
    </dgm:pt>
  </dgm:ptLst>
  <dgm:cxnLst>
    <dgm:cxn modelId="{6E63FF04-2AEE-AA45-8037-90C26413B397}" type="presOf" srcId="{DFE1E6E4-F1C4-9E4B-86F8-ED3198699F1C}" destId="{B366288E-C1CD-E040-A4E9-9D22CF72FEC3}" srcOrd="0" destOrd="2" presId="urn:microsoft.com/office/officeart/2005/8/layout/cycle5"/>
    <dgm:cxn modelId="{204D970B-37C0-3B4E-8426-36C446F252A7}" type="presOf" srcId="{31887D14-BF0E-624D-A49E-A23E282613B0}" destId="{3CDA3624-57E3-B946-BEEC-3F625763D3F5}" srcOrd="0" destOrd="0" presId="urn:microsoft.com/office/officeart/2005/8/layout/cycle5"/>
    <dgm:cxn modelId="{1AAEF81A-26C7-C448-BDA2-13AC27A68A5A}" srcId="{C01E024A-E601-7840-9FEE-1F95BFB4362B}" destId="{153E99BA-E480-1740-B797-D749A4804D01}" srcOrd="1" destOrd="0" parTransId="{2113B5B0-0F5D-B741-A0A0-ACF455D0A7D6}" sibTransId="{31887D14-BF0E-624D-A49E-A23E282613B0}"/>
    <dgm:cxn modelId="{72A09620-379A-8A4D-99D6-051F175EA865}" type="presOf" srcId="{0543E3AD-5A7C-844E-9DCB-7ABE5FEDEDF4}" destId="{FA7D72FE-6569-FA48-A177-7232174D977F}" srcOrd="0" destOrd="0" presId="urn:microsoft.com/office/officeart/2005/8/layout/cycle5"/>
    <dgm:cxn modelId="{E1A69921-6F27-6243-81F0-1D14A81F9B32}" srcId="{153E99BA-E480-1740-B797-D749A4804D01}" destId="{013AD43B-78FF-4D45-B95D-6AE39202D613}" srcOrd="0" destOrd="0" parTransId="{C6A0D1F0-0499-A944-B7EB-F378898493EA}" sibTransId="{8D14FE86-B015-6544-9D6D-4D3AC8681733}"/>
    <dgm:cxn modelId="{C6CC4926-EBFD-BF49-864F-77D1FCF3C2E7}" srcId="{153E99BA-E480-1740-B797-D749A4804D01}" destId="{DFE1E6E4-F1C4-9E4B-86F8-ED3198699F1C}" srcOrd="1" destOrd="0" parTransId="{59790436-6923-2041-A09C-F5CAFAE7CAC9}" sibTransId="{318EC887-D1F6-E84A-99AF-FFD6847DA760}"/>
    <dgm:cxn modelId="{F6DBCA3F-1F4E-714D-8B0B-192B76F4525E}" srcId="{DE3C444A-FB77-4D43-BC5F-215C6B1539F2}" destId="{60E2340B-D322-B04F-875A-5FE66524B0A1}" srcOrd="3" destOrd="0" parTransId="{142D0250-CD17-E44E-B647-A2E0B53020B6}" sibTransId="{9883FA86-2A73-B340-B379-AFB8C28EBB18}"/>
    <dgm:cxn modelId="{CF0A614B-5554-484F-AC52-5CB1F532B20C}" type="presOf" srcId="{153E99BA-E480-1740-B797-D749A4804D01}" destId="{B366288E-C1CD-E040-A4E9-9D22CF72FEC3}" srcOrd="0" destOrd="0" presId="urn:microsoft.com/office/officeart/2005/8/layout/cycle5"/>
    <dgm:cxn modelId="{1C6BC46F-FCC9-5241-B522-2B42A58D762E}" type="presOf" srcId="{D60B52A3-7426-254D-8DD0-9074C9390CE8}" destId="{D42B63B2-7611-6647-AA02-E1A6B3C24959}" srcOrd="0" destOrd="1" presId="urn:microsoft.com/office/officeart/2005/8/layout/cycle5"/>
    <dgm:cxn modelId="{71B6B475-BF90-684C-A297-D4B04482AD0D}" type="presOf" srcId="{B68B2038-1ABA-A743-B58F-86F138C608C5}" destId="{D42B63B2-7611-6647-AA02-E1A6B3C24959}" srcOrd="0" destOrd="3" presId="urn:microsoft.com/office/officeart/2005/8/layout/cycle5"/>
    <dgm:cxn modelId="{A4EAA78B-3E50-E44B-AFC6-B8C56E9D4CE3}" type="presOf" srcId="{013AD43B-78FF-4D45-B95D-6AE39202D613}" destId="{B366288E-C1CD-E040-A4E9-9D22CF72FEC3}" srcOrd="0" destOrd="1" presId="urn:microsoft.com/office/officeart/2005/8/layout/cycle5"/>
    <dgm:cxn modelId="{90EFCB95-26EC-0C40-A15B-A95297475868}" srcId="{C01E024A-E601-7840-9FEE-1F95BFB4362B}" destId="{DE3C444A-FB77-4D43-BC5F-215C6B1539F2}" srcOrd="0" destOrd="0" parTransId="{FC838083-B28A-2248-BD98-63E35B6706A2}" sibTransId="{0543E3AD-5A7C-844E-9DCB-7ABE5FEDEDF4}"/>
    <dgm:cxn modelId="{1BF38EA2-ED4F-0D40-A105-9E941BDDE7A6}" type="presOf" srcId="{60E2340B-D322-B04F-875A-5FE66524B0A1}" destId="{D42B63B2-7611-6647-AA02-E1A6B3C24959}" srcOrd="0" destOrd="4" presId="urn:microsoft.com/office/officeart/2005/8/layout/cycle5"/>
    <dgm:cxn modelId="{2DD320B5-334C-7B4B-A8F1-A29A311B0027}" type="presOf" srcId="{C9A0FCE7-DD7F-DF49-968C-59CF8D08A135}" destId="{D42B63B2-7611-6647-AA02-E1A6B3C24959}" srcOrd="0" destOrd="2" presId="urn:microsoft.com/office/officeart/2005/8/layout/cycle5"/>
    <dgm:cxn modelId="{F6D026DA-5999-CC46-AA67-196EEC2133E8}" srcId="{DE3C444A-FB77-4D43-BC5F-215C6B1539F2}" destId="{C9A0FCE7-DD7F-DF49-968C-59CF8D08A135}" srcOrd="1" destOrd="0" parTransId="{AD9A9FF8-4C15-184C-BB7E-7D817ABDA7EC}" sibTransId="{2EB45723-E6F9-614F-831D-7B363B8FFD1E}"/>
    <dgm:cxn modelId="{80E6AEE2-D58A-8346-98F8-55512BA55761}" srcId="{DE3C444A-FB77-4D43-BC5F-215C6B1539F2}" destId="{B68B2038-1ABA-A743-B58F-86F138C608C5}" srcOrd="2" destOrd="0" parTransId="{008D6B94-FB1E-4746-99BC-DD6DBE6A3D29}" sibTransId="{95C5F552-06BD-A446-8EC4-5DDF5933F519}"/>
    <dgm:cxn modelId="{D554E1E7-02BC-5A4D-861E-604F4ACF73EC}" type="presOf" srcId="{C01E024A-E601-7840-9FEE-1F95BFB4362B}" destId="{F3364AF9-4AA0-1942-8D26-0D7AC27A723B}" srcOrd="0" destOrd="0" presId="urn:microsoft.com/office/officeart/2005/8/layout/cycle5"/>
    <dgm:cxn modelId="{14784AE8-5B23-B14B-89A7-3EBED26F4F40}" srcId="{DE3C444A-FB77-4D43-BC5F-215C6B1539F2}" destId="{D60B52A3-7426-254D-8DD0-9074C9390CE8}" srcOrd="0" destOrd="0" parTransId="{C713745D-6C4F-5D45-A82C-732ADEA6DCB1}" sibTransId="{BE3FF9D0-2E9F-1649-9E54-D83AE5D37107}"/>
    <dgm:cxn modelId="{DB1E3FED-C26F-B443-9873-54576B040411}" type="presOf" srcId="{DE3C444A-FB77-4D43-BC5F-215C6B1539F2}" destId="{D42B63B2-7611-6647-AA02-E1A6B3C24959}" srcOrd="0" destOrd="0" presId="urn:microsoft.com/office/officeart/2005/8/layout/cycle5"/>
    <dgm:cxn modelId="{BBE23567-1C6A-784B-BF73-17643724184A}" type="presParOf" srcId="{F3364AF9-4AA0-1942-8D26-0D7AC27A723B}" destId="{D42B63B2-7611-6647-AA02-E1A6B3C24959}" srcOrd="0" destOrd="0" presId="urn:microsoft.com/office/officeart/2005/8/layout/cycle5"/>
    <dgm:cxn modelId="{353164CE-9C27-0A4B-AA86-D6356345B98F}" type="presParOf" srcId="{F3364AF9-4AA0-1942-8D26-0D7AC27A723B}" destId="{AADE449E-E243-5F49-9EE0-733460EDEF44}" srcOrd="1" destOrd="0" presId="urn:microsoft.com/office/officeart/2005/8/layout/cycle5"/>
    <dgm:cxn modelId="{FF498F76-E370-C341-88D5-074F0A81933A}" type="presParOf" srcId="{F3364AF9-4AA0-1942-8D26-0D7AC27A723B}" destId="{FA7D72FE-6569-FA48-A177-7232174D977F}" srcOrd="2" destOrd="0" presId="urn:microsoft.com/office/officeart/2005/8/layout/cycle5"/>
    <dgm:cxn modelId="{399243E6-B973-DE4A-87A5-EA8C7CB71D83}" type="presParOf" srcId="{F3364AF9-4AA0-1942-8D26-0D7AC27A723B}" destId="{B366288E-C1CD-E040-A4E9-9D22CF72FEC3}" srcOrd="3" destOrd="0" presId="urn:microsoft.com/office/officeart/2005/8/layout/cycle5"/>
    <dgm:cxn modelId="{72313396-252C-CA49-A586-81FD6AD10218}" type="presParOf" srcId="{F3364AF9-4AA0-1942-8D26-0D7AC27A723B}" destId="{347018F4-F7E4-8548-9D2A-C69C3446993C}" srcOrd="4" destOrd="0" presId="urn:microsoft.com/office/officeart/2005/8/layout/cycle5"/>
    <dgm:cxn modelId="{EEB02EA3-07DC-EE45-A7E6-FFBA90F61545}" type="presParOf" srcId="{F3364AF9-4AA0-1942-8D26-0D7AC27A723B}" destId="{3CDA3624-57E3-B946-BEEC-3F625763D3F5}" srcOrd="5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2B63B2-7611-6647-AA02-E1A6B3C24959}">
      <dsp:nvSpPr>
        <dsp:cNvPr id="0" name=""/>
        <dsp:cNvSpPr/>
      </dsp:nvSpPr>
      <dsp:spPr>
        <a:xfrm>
          <a:off x="639" y="989502"/>
          <a:ext cx="2172146" cy="141189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baseline="0"/>
            <a:t>Repository</a:t>
          </a:r>
          <a:endParaRPr lang="en-US" sz="16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Codes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Readme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Images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Results</a:t>
          </a:r>
        </a:p>
      </dsp:txBody>
      <dsp:txXfrm>
        <a:off x="69562" y="1058425"/>
        <a:ext cx="2034300" cy="1274049"/>
      </dsp:txXfrm>
    </dsp:sp>
    <dsp:sp modelId="{FA7D72FE-6569-FA48-A177-7232174D977F}">
      <dsp:nvSpPr>
        <dsp:cNvPr id="0" name=""/>
        <dsp:cNvSpPr/>
      </dsp:nvSpPr>
      <dsp:spPr>
        <a:xfrm>
          <a:off x="1086712" y="496162"/>
          <a:ext cx="2398575" cy="2398575"/>
        </a:xfrm>
        <a:custGeom>
          <a:avLst/>
          <a:gdLst/>
          <a:ahLst/>
          <a:cxnLst/>
          <a:rect l="0" t="0" r="0" b="0"/>
          <a:pathLst>
            <a:path>
              <a:moveTo>
                <a:pt x="504350" y="221865"/>
              </a:moveTo>
              <a:arcTo wR="1199287" hR="1199287" stAng="14075254" swAng="4249492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66288E-C1CD-E040-A4E9-9D22CF72FEC3}">
      <dsp:nvSpPr>
        <dsp:cNvPr id="0" name=""/>
        <dsp:cNvSpPr/>
      </dsp:nvSpPr>
      <dsp:spPr>
        <a:xfrm>
          <a:off x="2399214" y="989502"/>
          <a:ext cx="2172146" cy="141189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baseline="0" dirty="0"/>
            <a:t>ARM Research System</a:t>
          </a:r>
          <a:endParaRPr lang="en-US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Process historical dataset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Push updates to Repository</a:t>
          </a:r>
        </a:p>
      </dsp:txBody>
      <dsp:txXfrm>
        <a:off x="2468137" y="1058425"/>
        <a:ext cx="2034300" cy="1274049"/>
      </dsp:txXfrm>
    </dsp:sp>
    <dsp:sp modelId="{3CDA3624-57E3-B946-BEEC-3F625763D3F5}">
      <dsp:nvSpPr>
        <dsp:cNvPr id="0" name=""/>
        <dsp:cNvSpPr/>
      </dsp:nvSpPr>
      <dsp:spPr>
        <a:xfrm>
          <a:off x="1086712" y="496162"/>
          <a:ext cx="2398575" cy="2398575"/>
        </a:xfrm>
        <a:custGeom>
          <a:avLst/>
          <a:gdLst/>
          <a:ahLst/>
          <a:cxnLst/>
          <a:rect l="0" t="0" r="0" b="0"/>
          <a:pathLst>
            <a:path>
              <a:moveTo>
                <a:pt x="1894224" y="2176709"/>
              </a:moveTo>
              <a:arcTo wR="1199287" hR="1199287" stAng="3275254" swAng="4249492"/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0A489-9093-C54A-B1C3-374F661A0010}" type="datetimeFigureOut">
              <a:rPr lang="en-US" smtClean="0"/>
              <a:t>8/4/23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7A1A-8011-3A42-91B8-EE1BD44E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40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91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88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527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05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38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LRG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4106864"/>
            <a:ext cx="4114800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4106864"/>
            <a:ext cx="4097585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Large IMAGES w/bullets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346047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417046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4256434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416462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4255850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64070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2856834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417569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672521"/>
            <a:ext cx="8434552" cy="108633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20774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4502674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4505517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17579"/>
            <a:ext cx="8372901" cy="302239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3573" y="4457863"/>
            <a:ext cx="3711039" cy="240746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closing statement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5043"/>
            <a:ext cx="9144000" cy="5148543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86954"/>
            <a:ext cx="8372901" cy="60451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Font.</a:t>
            </a:r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314" y="408441"/>
            <a:ext cx="1786846" cy="64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08346"/>
            <a:ext cx="8372901" cy="331708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4545002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0265"/>
            <a:ext cx="9144000" cy="4508954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0265"/>
            <a:ext cx="9144000" cy="4508954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153714"/>
            <a:ext cx="5851526" cy="969169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82331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674681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2794775"/>
            <a:ext cx="8452904" cy="64716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344193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674680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00961"/>
            <a:ext cx="5984648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  <p:sp>
        <p:nvSpPr>
          <p:cNvPr id="17" name="Text Placeholder 45"/>
          <p:cNvSpPr>
            <a:spLocks noGrp="1"/>
          </p:cNvSpPr>
          <p:nvPr>
            <p:ph type="body" sz="quarter" idx="27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170633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19301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261205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82770"/>
            <a:ext cx="6776128" cy="839426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92219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261204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6978"/>
            <a:ext cx="8925873" cy="51435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581400"/>
            <a:ext cx="9144000" cy="15621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3782231"/>
            <a:ext cx="8321040" cy="1030194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-1"/>
            <a:ext cx="8925873" cy="2742010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2747963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2747963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55513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8411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275523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51435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48406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51435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790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30288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28723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418007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417872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80" y="1417871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80" y="3203316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3193094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451045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442711"/>
            <a:ext cx="2023746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5" y="262020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2896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2630976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4" y="380713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3794491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141637"/>
            <a:ext cx="4114800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3141637"/>
            <a:ext cx="4097585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6890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6" y="4434669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90" y="4444194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490" y="4799992"/>
            <a:ext cx="775768" cy="27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Headline in all caps </a:t>
            </a:r>
            <a:r>
              <a:rPr lang="en-US" dirty="0" err="1"/>
              <a:t>28pt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393826"/>
            <a:ext cx="8372901" cy="3317081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827084"/>
            <a:ext cx="1418753" cy="1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686" r:id="rId2"/>
    <p:sldLayoutId id="2147483687" r:id="rId3"/>
    <p:sldLayoutId id="2147483688" r:id="rId4"/>
    <p:sldLayoutId id="2147483690" r:id="rId5"/>
    <p:sldLayoutId id="2147483774" r:id="rId6"/>
    <p:sldLayoutId id="2147483711" r:id="rId7"/>
    <p:sldLayoutId id="2147483692" r:id="rId8"/>
    <p:sldLayoutId id="2147483693" r:id="rId9"/>
    <p:sldLayoutId id="2147483776" r:id="rId10"/>
    <p:sldLayoutId id="2147483709" r:id="rId11"/>
    <p:sldLayoutId id="2147483695" r:id="rId12"/>
    <p:sldLayoutId id="2147483739" r:id="rId13"/>
    <p:sldLayoutId id="2147483696" r:id="rId14"/>
    <p:sldLayoutId id="2147483689" r:id="rId15"/>
    <p:sldLayoutId id="2147483710" r:id="rId16"/>
    <p:sldLayoutId id="2147483706" r:id="rId17"/>
    <p:sldLayoutId id="2147483704" r:id="rId18"/>
    <p:sldLayoutId id="2147483769" r:id="rId19"/>
    <p:sldLayoutId id="2147483770" r:id="rId20"/>
    <p:sldLayoutId id="2147483771" r:id="rId21"/>
    <p:sldLayoutId id="2147483772" r:id="rId22"/>
    <p:sldLayoutId id="2147483761" r:id="rId23"/>
    <p:sldLayoutId id="2147483762" r:id="rId24"/>
    <p:sldLayoutId id="2147483763" r:id="rId25"/>
    <p:sldLayoutId id="2147483765" r:id="rId26"/>
    <p:sldLayoutId id="2147483766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AdamTheisen/ARM-Climatologie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erhtjhtyhy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ARM Climatologies: An Experiment in Open Paper Development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0203F52A-A201-E452-D3CD-514179C208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dirty="0"/>
              <a:t>Adam Theisen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Adam Theisen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1B203D6-F0BA-6C2C-6CFE-EC20E7A686C1}"/>
              </a:ext>
            </a:extLst>
          </p:cNvPr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9" b="255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1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F6AFF-D1D3-1139-B9EE-CA8D8418E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SGP E13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F2686-1BFF-0EA9-8D56-509269D93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08346"/>
            <a:ext cx="3543299" cy="3317082"/>
          </a:xfrm>
        </p:spPr>
        <p:txBody>
          <a:bodyPr/>
          <a:lstStyle/>
          <a:p>
            <a:r>
              <a:rPr lang="en-US" dirty="0"/>
              <a:t>Significant warm years in 2006 and 2012 followed by periods of relatively lower temperatures</a:t>
            </a:r>
          </a:p>
          <a:p>
            <a:r>
              <a:rPr lang="en-US" dirty="0"/>
              <a:t>Yearly average temperature is more steady in recent years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4D2643-EC5F-F5D4-728B-90598FC04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Yearly Temperature and RH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E1B3D-EB2E-0AB0-9AA2-DF6C72F757E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96C56C7-460D-81DD-B804-3E4CAFA87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0" y="2571750"/>
            <a:ext cx="5143500" cy="257175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DBD2F265-BEFB-97E6-DB78-3645808D9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0" y="0"/>
            <a:ext cx="5143500" cy="257175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37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0BA77-2B39-D838-CAF8-CE699391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DD8B4-FCF1-BC91-6AA6-6B9242D2D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08346"/>
            <a:ext cx="8372901" cy="3317082"/>
          </a:xfrm>
        </p:spPr>
        <p:txBody>
          <a:bodyPr/>
          <a:lstStyle/>
          <a:p>
            <a:r>
              <a:rPr lang="en-US" dirty="0"/>
              <a:t>ARM-Climatologies repository showcases a way to provide routinely updated climatologies in a citable source by using GitHub</a:t>
            </a:r>
          </a:p>
          <a:p>
            <a:r>
              <a:rPr lang="en-US" dirty="0"/>
              <a:t>Generally update the data in January for the previous year</a:t>
            </a:r>
          </a:p>
          <a:p>
            <a:pPr lvl="1"/>
            <a:r>
              <a:rPr lang="en-US" dirty="0"/>
              <a:t>Idea is to eventually automate the processing and commit to GitHub</a:t>
            </a:r>
          </a:p>
          <a:p>
            <a:r>
              <a:rPr lang="en-US" dirty="0"/>
              <a:t>Open for collaborations, additions, reviews,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Future steps are to expand to other sites/measurements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42F816-8E6C-58E9-38BF-D40CC88D162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B74D58-606A-398C-5550-B5B653096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0900" y="4328414"/>
            <a:ext cx="23622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9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8847DC-F332-F074-F566-3A9BA97AC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924" y="293616"/>
            <a:ext cx="3890772" cy="389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345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2" y="1408346"/>
            <a:ext cx="5099732" cy="3317082"/>
          </a:xfrm>
        </p:spPr>
        <p:txBody>
          <a:bodyPr/>
          <a:lstStyle/>
          <a:p>
            <a:r>
              <a:rPr lang="en-US" dirty="0"/>
              <a:t>ARM has a wealth of historical data</a:t>
            </a:r>
          </a:p>
          <a:p>
            <a:r>
              <a:rPr lang="en-US" dirty="0"/>
              <a:t>Papers have been published on climatologies of various measurements but once published, those climatologies end</a:t>
            </a:r>
          </a:p>
          <a:p>
            <a:r>
              <a:rPr lang="en-US" dirty="0"/>
              <a:t>Can we create a citable reference source for climatologies that are updated on a yearly basis?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BC433D9-98A5-03F9-AAFF-F6315EA7D78E}"/>
              </a:ext>
            </a:extLst>
          </p:cNvPr>
          <p:cNvGrpSpPr/>
          <p:nvPr/>
        </p:nvGrpSpPr>
        <p:grpSpPr>
          <a:xfrm>
            <a:off x="6109855" y="669233"/>
            <a:ext cx="2888652" cy="1947867"/>
            <a:chOff x="6109855" y="669233"/>
            <a:chExt cx="2888652" cy="194786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7783853-1CC4-2762-5607-767A37AB8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9855" y="669233"/>
              <a:ext cx="2888652" cy="194786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DA6F4FC-7E6F-ADD9-7D2D-53EB56A110A5}"/>
                </a:ext>
              </a:extLst>
            </p:cNvPr>
            <p:cNvSpPr txBox="1"/>
            <p:nvPr/>
          </p:nvSpPr>
          <p:spPr>
            <a:xfrm>
              <a:off x="7613949" y="669233"/>
              <a:ext cx="13003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NSA: 1997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86A5BEF-27C6-F4CC-644E-32B3699176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6933" y="2749634"/>
            <a:ext cx="3441574" cy="21056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A661E0-874E-D70B-F884-15D36CE874A7}"/>
              </a:ext>
            </a:extLst>
          </p:cNvPr>
          <p:cNvSpPr txBox="1"/>
          <p:nvPr/>
        </p:nvSpPr>
        <p:spPr>
          <a:xfrm>
            <a:off x="7615935" y="2749634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SGP: 1993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4C13DA-8B04-B640-4FB4-02D877C4F2A5}"/>
              </a:ext>
            </a:extLst>
          </p:cNvPr>
          <p:cNvSpPr txBox="1"/>
          <p:nvPr/>
        </p:nvSpPr>
        <p:spPr>
          <a:xfrm>
            <a:off x="5556932" y="4386645"/>
            <a:ext cx="21572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600" b="0" i="0" dirty="0">
                <a:solidFill>
                  <a:schemeClr val="bg1"/>
                </a:solidFill>
                <a:effectLst/>
                <a:latin typeface="Proxima Nova"/>
              </a:rPr>
              <a:t>Image courtesy of the U.S. Department of Energy Atmospheric Radiation Measurement (ARM) user facility</a:t>
            </a:r>
          </a:p>
          <a:p>
            <a:pPr algn="l"/>
            <a:r>
              <a:rPr lang="en-US" sz="600" b="0" i="0" dirty="0">
                <a:solidFill>
                  <a:schemeClr val="bg1"/>
                </a:solidFill>
                <a:effectLst/>
                <a:latin typeface="Proxima Nova"/>
              </a:rPr>
              <a:t> </a:t>
            </a:r>
          </a:p>
          <a:p>
            <a:pPr algn="l"/>
            <a:r>
              <a:rPr lang="en-US" sz="600" b="0" i="0" dirty="0">
                <a:solidFill>
                  <a:schemeClr val="bg1"/>
                </a:solidFill>
                <a:effectLst/>
                <a:latin typeface="Proxima Nova"/>
              </a:rPr>
              <a:t>Photo by Nicki </a:t>
            </a:r>
            <a:r>
              <a:rPr lang="en-US" sz="600" b="0" i="0" dirty="0" err="1">
                <a:solidFill>
                  <a:schemeClr val="bg1"/>
                </a:solidFill>
                <a:effectLst/>
                <a:latin typeface="Proxima Nova"/>
              </a:rPr>
              <a:t>Hickmon</a:t>
            </a:r>
            <a:r>
              <a:rPr lang="en-US" sz="600" b="0" i="0" dirty="0">
                <a:solidFill>
                  <a:schemeClr val="bg1"/>
                </a:solidFill>
                <a:effectLst/>
                <a:latin typeface="Proxima Nova"/>
              </a:rPr>
              <a:t>, Argonne National Laboratory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5CCC5-4ED0-9AFB-5B8E-DBD4DBE246F4}"/>
              </a:ext>
            </a:extLst>
          </p:cNvPr>
          <p:cNvSpPr txBox="1"/>
          <p:nvPr/>
        </p:nvSpPr>
        <p:spPr>
          <a:xfrm>
            <a:off x="6077880" y="2340101"/>
            <a:ext cx="21862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0" i="0" dirty="0">
                <a:solidFill>
                  <a:schemeClr val="bg1"/>
                </a:solidFill>
                <a:effectLst/>
                <a:latin typeface="Proxima Nova"/>
              </a:rPr>
              <a:t>Image courtesy of the U.S. Department of Energy Atmospheric Radiation Measurement (ARM) user facility.</a:t>
            </a:r>
            <a:endParaRPr lang="en-US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80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A37435-FB34-86E7-72D6-3194EE0EDF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20ECA7-7C2F-98F5-E086-C9A54ED10C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ARM-Climatologies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98A096C-243F-601F-A308-3DA24BAF42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Using GitHub functionality we can</a:t>
            </a:r>
          </a:p>
          <a:p>
            <a:pPr lvl="1"/>
            <a:r>
              <a:rPr lang="en-US" dirty="0"/>
              <a:t>Add authors through pull request contributions</a:t>
            </a:r>
          </a:p>
          <a:p>
            <a:pPr lvl="1"/>
            <a:r>
              <a:rPr lang="en-US" dirty="0"/>
              <a:t>Create DOIs through </a:t>
            </a:r>
            <a:r>
              <a:rPr lang="en-US" dirty="0" err="1"/>
              <a:t>Zenodo</a:t>
            </a:r>
            <a:r>
              <a:rPr lang="en-US" dirty="0"/>
              <a:t> that auto-update with each new release</a:t>
            </a:r>
          </a:p>
          <a:p>
            <a:pPr lvl="1"/>
            <a:r>
              <a:rPr lang="en-US" dirty="0"/>
              <a:t>Provide open access and open reviews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A8B1F2D-A2DF-A698-EAE8-B471E5628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774" y="980089"/>
            <a:ext cx="3767328" cy="34554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31770B-33A8-23E8-557F-4E9B6DF8E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944847-61EA-F528-3E14-5D3A62AC6D14}"/>
              </a:ext>
            </a:extLst>
          </p:cNvPr>
          <p:cNvSpPr txBox="1"/>
          <p:nvPr/>
        </p:nvSpPr>
        <p:spPr>
          <a:xfrm>
            <a:off x="1645920" y="4725428"/>
            <a:ext cx="5852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4"/>
              </a:rPr>
              <a:t>https://github.com/AdamTheisen/ARM-Climatologies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468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2EA903-0DFF-7426-96DA-D33B7E12B6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2A098FD-401A-DE87-81FD-E508333ED4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Codes and Processing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9A38254-F379-C748-7CEA-045EE81EF3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arm_climatologies.py</a:t>
            </a:r>
            <a:endParaRPr lang="en-US" dirty="0"/>
          </a:p>
          <a:p>
            <a:pPr lvl="1"/>
            <a:r>
              <a:rPr lang="en-US" dirty="0"/>
              <a:t>Processes all data for monthly or yearly averages and writes to csv files (</a:t>
            </a:r>
            <a:r>
              <a:rPr lang="en-US" dirty="0" err="1"/>
              <a:t>xarray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Applies DQRs and QC to remove all bad and suspect data</a:t>
            </a:r>
          </a:p>
          <a:p>
            <a:r>
              <a:rPr lang="en-US" dirty="0" err="1"/>
              <a:t>plot_climatology</a:t>
            </a:r>
            <a:r>
              <a:rPr lang="en-US" dirty="0"/>
              <a:t>*.</a:t>
            </a:r>
            <a:r>
              <a:rPr lang="en-US" dirty="0" err="1"/>
              <a:t>py</a:t>
            </a:r>
            <a:endParaRPr lang="en-US" dirty="0"/>
          </a:p>
          <a:p>
            <a:pPr lvl="1"/>
            <a:r>
              <a:rPr lang="en-US" dirty="0"/>
              <a:t>Various scripts to plot up the data in different views</a:t>
            </a:r>
          </a:p>
          <a:p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Contains the article text and formatting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92B8A9E-5C42-8B78-9A84-B96FFF56B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731CF5A0-CE60-A01E-768C-E3C0FE090BA9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820238852"/>
              </p:ext>
            </p:extLst>
          </p:nvPr>
        </p:nvGraphicFramePr>
        <p:xfrm>
          <a:off x="4572000" y="1216025"/>
          <a:ext cx="4572000" cy="3390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343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27DBF7-26AF-9186-1795-FA90573D42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36508-D31B-9421-9FE6-6A9A5EE96F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Contributions and Reviews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5D0675-DADE-6615-E073-26BBEDCB5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Contributions can be accepted through the standard GitHub pull request process</a:t>
            </a:r>
          </a:p>
          <a:p>
            <a:r>
              <a:rPr lang="en-US" dirty="0"/>
              <a:t>All contributors get added as Authors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86B983-DA45-1161-C632-8E878ED78D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Reviews are the hard part!</a:t>
            </a:r>
          </a:p>
          <a:p>
            <a:r>
              <a:rPr lang="en-US" dirty="0"/>
              <a:t>How do we solicit and track peer reviews to give this process more weight?</a:t>
            </a:r>
          </a:p>
          <a:p>
            <a:pPr lvl="1"/>
            <a:r>
              <a:rPr lang="en-US" dirty="0"/>
              <a:t>Discussions?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26787B-72F2-8281-DDE4-4B01A008A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446222-6497-93D1-2D65-FD2B88B7D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19" y="2911052"/>
            <a:ext cx="3675921" cy="14386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DE7547-F3DE-FFA7-6679-21AEA8A0D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783" y="3229645"/>
            <a:ext cx="4302970" cy="8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8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ABF2E1-9E0D-7FEA-390A-5412BFC896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6CAC643-58FA-266D-CA4F-F9C851DD35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NSA Climatologies</a:t>
            </a:r>
          </a:p>
          <a:p>
            <a:pPr lvl="1"/>
            <a:r>
              <a:rPr lang="en-US" dirty="0"/>
              <a:t>Surface Temperature</a:t>
            </a:r>
          </a:p>
          <a:p>
            <a:pPr lvl="1"/>
            <a:r>
              <a:rPr lang="en-US" dirty="0"/>
              <a:t>Precipitation</a:t>
            </a:r>
          </a:p>
          <a:p>
            <a:r>
              <a:rPr lang="en-US" dirty="0"/>
              <a:t>In Progress</a:t>
            </a:r>
          </a:p>
          <a:p>
            <a:pPr lvl="1"/>
            <a:r>
              <a:rPr lang="en-US" dirty="0"/>
              <a:t>NSA Surface RH</a:t>
            </a:r>
          </a:p>
          <a:p>
            <a:pPr lvl="1"/>
            <a:r>
              <a:rPr lang="en-US" dirty="0"/>
              <a:t>SGP (T/RH/</a:t>
            </a:r>
            <a:r>
              <a:rPr lang="en-US" dirty="0" err="1"/>
              <a:t>Precip</a:t>
            </a:r>
            <a:r>
              <a:rPr lang="en-US" dirty="0"/>
              <a:t>)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E6BCBF-11F5-60DA-0E49-2F2A92059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55346F-808B-C0C7-8996-5C645FD9B6C3}"/>
              </a:ext>
            </a:extLst>
          </p:cNvPr>
          <p:cNvSpPr txBox="1"/>
          <p:nvPr/>
        </p:nvSpPr>
        <p:spPr>
          <a:xfrm>
            <a:off x="265875" y="393202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effectLst/>
                <a:latin typeface="Proxima Nova"/>
              </a:rPr>
              <a:t>NOAA Climate Reference Network (60NOAACRN). Atmospheric Radiation Measurement (ARM) User Facility.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DC0E73-195F-BDFA-E59D-740D3313100C}"/>
              </a:ext>
            </a:extLst>
          </p:cNvPr>
          <p:cNvSpPr txBox="1"/>
          <p:nvPr/>
        </p:nvSpPr>
        <p:spPr>
          <a:xfrm>
            <a:off x="265875" y="3285696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Proxima Nova"/>
              </a:rPr>
              <a:t>Kyrouac</a:t>
            </a:r>
            <a:r>
              <a:rPr lang="en-US" sz="1200" dirty="0">
                <a:latin typeface="Proxima Nova"/>
              </a:rPr>
              <a:t>, J., &amp; Shi, Y. Surface Meteorological Instrumentation (MET). Atmospheric Radiation Measurement (ARM) User Facility. https://</a:t>
            </a:r>
            <a:r>
              <a:rPr lang="en-US" sz="1200" dirty="0" err="1">
                <a:latin typeface="Proxima Nova"/>
              </a:rPr>
              <a:t>doi.org</a:t>
            </a:r>
            <a:r>
              <a:rPr lang="en-US" sz="1200" dirty="0">
                <a:latin typeface="Proxima Nova"/>
              </a:rPr>
              <a:t>/10.5439/1786358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A2EF0BA-5979-5F7C-18D6-F3BFDD767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924" y="626364"/>
            <a:ext cx="3890772" cy="389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6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73A80C0-D1FC-9660-C4C1-90A8A1A8A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</p:spPr>
        <p:txBody>
          <a:bodyPr anchor="b">
            <a:normAutofit/>
          </a:bodyPr>
          <a:lstStyle/>
          <a:p>
            <a:r>
              <a:rPr lang="en-US" dirty="0"/>
              <a:t>NSA</a:t>
            </a:r>
          </a:p>
        </p:txBody>
      </p:sp>
      <p:pic>
        <p:nvPicPr>
          <p:cNvPr id="3074" name="Picture 2" descr="ARM and NOAA Yearly Average Temperatures">
            <a:extLst>
              <a:ext uri="{FF2B5EF4-FFF2-40B4-BE49-F238E27FC236}">
                <a16:creationId xmlns:a16="http://schemas.microsoft.com/office/drawing/2014/main" id="{8E4D61AE-C2AA-8D51-1389-E2EF26C5A7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25562" y="1408113"/>
            <a:ext cx="6635750" cy="331787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63377-06B5-8C04-92CB-E7D648469C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01" y="1009912"/>
            <a:ext cx="8372901" cy="37478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Temperature – Yearly Average</a:t>
            </a:r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C4A8D6-6775-2990-116A-DAFC200AD7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343400" y="4855282"/>
            <a:ext cx="457200" cy="13716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EFAAC5A-9C4F-4278-920D-DF2BAB595749}" type="slidenum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600"/>
          </a:p>
        </p:txBody>
      </p:sp>
    </p:spTree>
    <p:extLst>
      <p:ext uri="{BB962C8B-B14F-4D97-AF65-F5344CB8AC3E}">
        <p14:creationId xmlns:p14="http://schemas.microsoft.com/office/powerpoint/2010/main" val="119245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73A80C0-D1FC-9660-C4C1-90A8A1A8A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</p:spPr>
        <p:txBody>
          <a:bodyPr anchor="b">
            <a:normAutofit/>
          </a:bodyPr>
          <a:lstStyle/>
          <a:p>
            <a:r>
              <a:rPr lang="en-US" dirty="0"/>
              <a:t>NSA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63377-06B5-8C04-92CB-E7D648469C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01" y="1009912"/>
            <a:ext cx="8372901" cy="37478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Temperature – Monthly Average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C4A8D6-6775-2990-116A-DAFC200AD7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343400" y="4855282"/>
            <a:ext cx="457200" cy="13716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EFAAC5A-9C4F-4278-920D-DF2BAB595749}" type="slidenum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600"/>
          </a:p>
        </p:txBody>
      </p:sp>
      <p:pic>
        <p:nvPicPr>
          <p:cNvPr id="4098" name="Picture 2" descr="ARM and NOAA Monthly Average Temperatures">
            <a:extLst>
              <a:ext uri="{FF2B5EF4-FFF2-40B4-BE49-F238E27FC236}">
                <a16:creationId xmlns:a16="http://schemas.microsoft.com/office/drawing/2014/main" id="{F4E9A92D-A2FD-6649-517E-2D5650E76BC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562" y="1408113"/>
            <a:ext cx="6635750" cy="331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049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73A80C0-D1FC-9660-C4C1-90A8A1A8A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</p:spPr>
        <p:txBody>
          <a:bodyPr anchor="b">
            <a:normAutofit/>
          </a:bodyPr>
          <a:lstStyle/>
          <a:p>
            <a:r>
              <a:rPr lang="en-US" dirty="0"/>
              <a:t>NSA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63377-06B5-8C04-92CB-E7D648469C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01" y="1009912"/>
            <a:ext cx="8372901" cy="37478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Precipitation – Yearly Average (NOAA Weighing Bucket)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C4A8D6-6775-2990-116A-DAFC200AD7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343400" y="4855282"/>
            <a:ext cx="457200" cy="13716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EFAAC5A-9C4F-4278-920D-DF2BAB595749}" type="slidenum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en-US" sz="600"/>
          </a:p>
        </p:txBody>
      </p:sp>
      <p:pic>
        <p:nvPicPr>
          <p:cNvPr id="5124" name="Picture 4" descr="ARM Yearly Precipitation Totals">
            <a:extLst>
              <a:ext uri="{FF2B5EF4-FFF2-40B4-BE49-F238E27FC236}">
                <a16:creationId xmlns:a16="http://schemas.microsoft.com/office/drawing/2014/main" id="{54B82ABF-984E-5A79-2CE3-7C584B68B2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562" y="1408113"/>
            <a:ext cx="6635750" cy="331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AF6E54-6345-D807-F5C0-26189A97B3C9}"/>
              </a:ext>
            </a:extLst>
          </p:cNvPr>
          <p:cNvSpPr txBox="1"/>
          <p:nvPr/>
        </p:nvSpPr>
        <p:spPr>
          <a:xfrm>
            <a:off x="2468880" y="1636776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Bad Data?</a:t>
            </a:r>
          </a:p>
        </p:txBody>
      </p:sp>
    </p:spTree>
    <p:extLst>
      <p:ext uri="{BB962C8B-B14F-4D97-AF65-F5344CB8AC3E}">
        <p14:creationId xmlns:p14="http://schemas.microsoft.com/office/powerpoint/2010/main" val="386911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presentation_16x9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16977731-C412-3943-B741-04857B423370}" vid="{1CB93506-B23E-0946-9F6E-16BB195DC3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Argonne presentation_16x9</Template>
  <TotalTime>173</TotalTime>
  <Words>462</Words>
  <Application>Microsoft Macintosh PowerPoint</Application>
  <PresentationFormat>On-screen Show (16:9)</PresentationFormat>
  <Paragraphs>88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Proxima Nova</vt:lpstr>
      <vt:lpstr>Wingdings</vt:lpstr>
      <vt:lpstr>presentation_16x9</vt:lpstr>
      <vt:lpstr>ARM Climatologies: An Experiment in Open Paper Development</vt:lpstr>
      <vt:lpstr>background</vt:lpstr>
      <vt:lpstr>Github Repository</vt:lpstr>
      <vt:lpstr>Structure</vt:lpstr>
      <vt:lpstr>Structure</vt:lpstr>
      <vt:lpstr>Results</vt:lpstr>
      <vt:lpstr>NSA</vt:lpstr>
      <vt:lpstr>NSA</vt:lpstr>
      <vt:lpstr>NSA</vt:lpstr>
      <vt:lpstr>SGP E13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Theisen, Adam K</cp:lastModifiedBy>
  <cp:revision>9</cp:revision>
  <cp:lastPrinted>2015-09-08T15:35:42Z</cp:lastPrinted>
  <dcterms:created xsi:type="dcterms:W3CDTF">2018-07-03T17:34:09Z</dcterms:created>
  <dcterms:modified xsi:type="dcterms:W3CDTF">2023-08-04T13:45:24Z</dcterms:modified>
</cp:coreProperties>
</file>

<file path=docProps/thumbnail.jpeg>
</file>